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8" r:id="rId3"/>
    <p:sldId id="256" r:id="rId4"/>
    <p:sldId id="257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3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3052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2"/>
            <a:ext cx="2895600" cy="288925"/>
          </a:xfrm>
        </p:spPr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4091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4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7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750614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33767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5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5" y="1316039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9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76500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1412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9133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9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1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8531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3538114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9408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8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8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4357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4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2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D3AB3CB4-D839-4F8E-AFB0-F3A9EB3D9062}" type="datetimeFigureOut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10/13/2023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2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2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027952-F66F-4C9C-A75D-17AB6F695C88}" type="slidenum">
              <a:rPr lang="en-US" smtClean="0">
                <a:solidFill>
                  <a:srgbClr val="F0A22E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F0A22E">
                  <a:shade val="75000"/>
                </a:srgbClr>
              </a:solidFill>
            </a:endParaRPr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9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28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723" y="1964638"/>
            <a:ext cx="3470765" cy="3246286"/>
          </a:xfrm>
          <a:prstGeom prst="rect">
            <a:avLst/>
          </a:prstGeom>
          <a:ln>
            <a:noFill/>
          </a:ln>
          <a:effectLst>
            <a:softEdge rad="112500"/>
          </a:effectLst>
          <a:scene3d>
            <a:camera prst="isometricOffAxis1Right"/>
            <a:lightRig rig="threePt" dir="t"/>
          </a:scene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764688" y="216534"/>
            <a:ext cx="34390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اداره کل آموزش و پرورش استان کردستان</a:t>
            </a:r>
          </a:p>
          <a:p>
            <a:pPr algn="ctr" rtl="1"/>
            <a:r>
              <a:rPr lang="fa-IR" sz="1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معاونت آموزش متوسطه</a:t>
            </a:r>
          </a:p>
          <a:p>
            <a:pPr algn="ctr" rtl="1"/>
            <a:r>
              <a:rPr lang="fa-IR" sz="1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اداره تکنولوژی و گروه های آموزشی متوسطه</a:t>
            </a:r>
            <a:endParaRPr lang="en-US" sz="14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54039" y="347591"/>
            <a:ext cx="46541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800" b="1" dirty="0" smtClean="0">
                <a:solidFill>
                  <a:prstClr val="black"/>
                </a:solidFill>
                <a:cs typeface="0 Lotus" panose="00000400000000000000" pitchFamily="2" charset="-78"/>
              </a:rPr>
              <a:t>وبینار استانی گروه زیست شناسی استان کردستان</a:t>
            </a:r>
            <a:endParaRPr lang="en-US" sz="2800" b="1" dirty="0">
              <a:solidFill>
                <a:prstClr val="black"/>
              </a:solidFill>
              <a:cs typeface="0 Lotus" panose="00000400000000000000" pitchFamily="2" charset="-7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2259" y="5791200"/>
            <a:ext cx="45639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4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مخاطبین: </a:t>
            </a:r>
            <a:r>
              <a:rPr lang="fa-IR" sz="24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سرگروه های درس زیست شناسی شهرستان ها، مناطق و نواحی</a:t>
            </a:r>
            <a:endParaRPr lang="en-US" sz="2400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16237" y="3964428"/>
            <a:ext cx="3787843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solidFill>
                  <a:prstClr val="black"/>
                </a:solidFill>
                <a:cs typeface="B Nazanin" panose="00000400000000000000" pitchFamily="2" charset="-78"/>
              </a:rPr>
              <a:t>تاریخ</a:t>
            </a:r>
            <a:r>
              <a:rPr lang="fa-IR" sz="3200" dirty="0">
                <a:solidFill>
                  <a:prstClr val="black"/>
                </a:solidFill>
                <a:cs typeface="B Nazanin" panose="00000400000000000000" pitchFamily="2" charset="-78"/>
              </a:rPr>
              <a:t> </a:t>
            </a:r>
            <a:r>
              <a:rPr lang="fa-IR" sz="3200" dirty="0" smtClean="0">
                <a:solidFill>
                  <a:prstClr val="black"/>
                </a:solidFill>
                <a:cs typeface="B Nazanin" panose="00000400000000000000" pitchFamily="2" charset="-78"/>
              </a:rPr>
              <a:t>و ساعت برگزاری:  </a:t>
            </a:r>
          </a:p>
          <a:p>
            <a:pPr algn="ctr" rtl="1"/>
            <a:r>
              <a:rPr lang="fa-IR" sz="3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شنبه 1402/7/22 </a:t>
            </a:r>
          </a:p>
          <a:p>
            <a:pPr algn="ctr" rtl="1"/>
            <a:r>
              <a:rPr lang="fa-IR" sz="3200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ساعت 16</a:t>
            </a:r>
          </a:p>
          <a:p>
            <a:pPr algn="ctr" rtl="1"/>
            <a:endParaRPr lang="fa-IR" b="1" dirty="0" smtClean="0">
              <a:solidFill>
                <a:prstClr val="black"/>
              </a:solidFill>
              <a:cs typeface="2  Kamran" panose="00000400000000000000" pitchFamily="2" charset="-78"/>
            </a:endParaRPr>
          </a:p>
          <a:p>
            <a:pPr algn="ctr" rtl="1"/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لینک ورود به جلسه </a:t>
            </a:r>
          </a:p>
          <a:p>
            <a:pPr algn="ctr" rtl="1"/>
            <a:r>
              <a:rPr lang="en-US" sz="2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https://b2n.ir/u23806</a:t>
            </a:r>
            <a:endParaRPr lang="en-US" sz="2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95284" y="2839593"/>
            <a:ext cx="42087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3200" dirty="0" smtClean="0">
                <a:solidFill>
                  <a:prstClr val="black"/>
                </a:solidFill>
                <a:cs typeface="B Karim" panose="00000400000000000000" pitchFamily="2" charset="-78"/>
              </a:rPr>
              <a:t>ارائه دهندگان:</a:t>
            </a:r>
          </a:p>
          <a:p>
            <a:pPr algn="ctr" rtl="1"/>
            <a:r>
              <a:rPr lang="fa-IR" sz="3200" b="1" dirty="0" smtClean="0">
                <a:solidFill>
                  <a:prstClr val="black"/>
                </a:solidFill>
                <a:cs typeface="B Karim" panose="00000400000000000000" pitchFamily="2" charset="-78"/>
              </a:rPr>
              <a:t>اعضای گروه زیست شناسی استان</a:t>
            </a:r>
            <a:endParaRPr lang="en-US" sz="2400" b="1" dirty="0">
              <a:solidFill>
                <a:prstClr val="black"/>
              </a:solidFill>
              <a:cs typeface="B Karim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73227" y="1301221"/>
            <a:ext cx="3021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b="1" dirty="0" smtClean="0">
                <a:solidFill>
                  <a:prstClr val="black"/>
                </a:solidFill>
                <a:cs typeface="B Nazanin" panose="00000400000000000000" pitchFamily="2" charset="-78"/>
              </a:rPr>
              <a:t>گروه زیست شناسی استان کردستان</a:t>
            </a:r>
            <a:endParaRPr lang="en-US" b="1" dirty="0">
              <a:solidFill>
                <a:prstClr val="black"/>
              </a:solidFill>
              <a:cs typeface="B Nazanin" panose="00000400000000000000" pitchFamily="2" charset="-78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786" y="262269"/>
            <a:ext cx="482193" cy="6929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</p:pic>
      <p:sp>
        <p:nvSpPr>
          <p:cNvPr id="2" name="TextBox 1"/>
          <p:cNvSpPr txBox="1"/>
          <p:nvPr/>
        </p:nvSpPr>
        <p:spPr>
          <a:xfrm>
            <a:off x="4451629" y="1549139"/>
            <a:ext cx="4242749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400" dirty="0" smtClean="0">
                <a:solidFill>
                  <a:prstClr val="black"/>
                </a:solidFill>
                <a:cs typeface="B Karim" panose="00000400000000000000" pitchFamily="2" charset="-78"/>
              </a:rPr>
              <a:t>موضوع: </a:t>
            </a:r>
            <a:r>
              <a:rPr lang="fa-IR" sz="2400" b="1" dirty="0" smtClean="0">
                <a:solidFill>
                  <a:srgbClr val="7030A0"/>
                </a:solidFill>
                <a:cs typeface="B Karim" panose="00000400000000000000" pitchFamily="2" charset="-78"/>
              </a:rPr>
              <a:t>توجیه برنامۀ عملیاتی با تاکید دبیرخانه بر نقش اصلی سرگروه ها</a:t>
            </a:r>
            <a:endParaRPr lang="fa-IR" sz="2400" b="1" dirty="0">
              <a:solidFill>
                <a:srgbClr val="7030A0"/>
              </a:solidFill>
              <a:cs typeface="B Karim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5344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04800"/>
            <a:ext cx="7772400" cy="762000"/>
          </a:xfrm>
        </p:spPr>
        <p:txBody>
          <a:bodyPr>
            <a:noAutofit/>
          </a:bodyPr>
          <a:lstStyle/>
          <a:p>
            <a:r>
              <a:rPr lang="fa-IR" sz="4800" b="1" dirty="0" smtClean="0">
                <a:cs typeface="B Kamran" panose="00000400000000000000" pitchFamily="2" charset="-78"/>
              </a:rPr>
              <a:t>فهرست مطالب</a:t>
            </a:r>
            <a:endParaRPr lang="en-US" sz="4800" b="1" dirty="0">
              <a:cs typeface="B Kamran" panose="0000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295400"/>
            <a:ext cx="7543800" cy="5105400"/>
          </a:xfrm>
        </p:spPr>
        <p:txBody>
          <a:bodyPr>
            <a:normAutofit lnSpcReduction="10000"/>
          </a:bodyPr>
          <a:lstStyle/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fa-IR" dirty="0">
                <a:solidFill>
                  <a:schemeClr val="tx1"/>
                </a:solidFill>
                <a:cs typeface="0 Lotus" panose="00000400000000000000" pitchFamily="2" charset="-78"/>
              </a:rPr>
              <a:t> </a:t>
            </a:r>
            <a:r>
              <a:rPr lang="fa-IR" dirty="0" smtClean="0">
                <a:solidFill>
                  <a:schemeClr val="tx1"/>
                </a:solidFill>
                <a:cs typeface="0 Lotus" panose="00000400000000000000" pitchFamily="2" charset="-78"/>
              </a:rPr>
              <a:t>مسابقۀ طرح درس نویسی براساس برنامۀ درسی ملی برای درس های زیست شناسی و سلامت و بهداشت</a:t>
            </a:r>
          </a:p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fa-IR" dirty="0" smtClean="0">
                <a:solidFill>
                  <a:schemeClr val="tx1"/>
                </a:solidFill>
                <a:cs typeface="0 Lotus" panose="00000400000000000000" pitchFamily="2" charset="-78"/>
              </a:rPr>
              <a:t> تهیۀ بانک میکروفیلم</a:t>
            </a:r>
          </a:p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fa-IR" dirty="0">
                <a:solidFill>
                  <a:schemeClr val="tx1"/>
                </a:solidFill>
                <a:cs typeface="0 Lotus" panose="00000400000000000000" pitchFamily="2" charset="-78"/>
              </a:rPr>
              <a:t> </a:t>
            </a:r>
            <a:r>
              <a:rPr lang="fa-IR" dirty="0" smtClean="0">
                <a:solidFill>
                  <a:schemeClr val="tx1"/>
                </a:solidFill>
                <a:cs typeface="0 Lotus" panose="00000400000000000000" pitchFamily="2" charset="-78"/>
              </a:rPr>
              <a:t>انتخاب موضوعات مختلف کتاب درسی و تشریح و بسط دادن آن به کمک منابع معتبر و به روز</a:t>
            </a:r>
          </a:p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fa-IR" dirty="0">
                <a:solidFill>
                  <a:schemeClr val="tx1"/>
                </a:solidFill>
                <a:cs typeface="0 Lotus" panose="00000400000000000000" pitchFamily="2" charset="-78"/>
              </a:rPr>
              <a:t> </a:t>
            </a:r>
            <a:r>
              <a:rPr lang="fa-IR" dirty="0" smtClean="0">
                <a:solidFill>
                  <a:schemeClr val="tx1"/>
                </a:solidFill>
                <a:cs typeface="0 Lotus" panose="00000400000000000000" pitchFamily="2" charset="-78"/>
              </a:rPr>
              <a:t>تهیه و ارسال مطالب علمی برای وبلاگ گروه استان و فصلنامۀ دبیرخانۀ کشوری</a:t>
            </a:r>
          </a:p>
          <a:p>
            <a:pPr marL="457200" indent="-457200" algn="r" rtl="1">
              <a:buFont typeface="Wingdings" panose="05000000000000000000" pitchFamily="2" charset="2"/>
              <a:buChar char="q"/>
            </a:pPr>
            <a:r>
              <a:rPr lang="fa-IR" dirty="0">
                <a:solidFill>
                  <a:schemeClr val="tx1"/>
                </a:solidFill>
                <a:cs typeface="0 Lotus" panose="00000400000000000000" pitchFamily="2" charset="-78"/>
              </a:rPr>
              <a:t> </a:t>
            </a:r>
            <a:r>
              <a:rPr lang="fa-IR" dirty="0" smtClean="0">
                <a:solidFill>
                  <a:schemeClr val="tx1"/>
                </a:solidFill>
                <a:cs typeface="0 Lotus" panose="00000400000000000000" pitchFamily="2" charset="-78"/>
              </a:rPr>
              <a:t>آسیب شناسی موضوعات کتاب درسی، کج فهمی ها و طراحی آموزشی متناسب با آن با محوریت آموزش ترکیبی</a:t>
            </a:r>
            <a:endParaRPr lang="en-US" dirty="0">
              <a:solidFill>
                <a:schemeClr val="tx1"/>
              </a:solidFill>
              <a:cs typeface="0 Lotus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167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105400"/>
          </a:xfrm>
        </p:spPr>
        <p:txBody>
          <a:bodyPr>
            <a:normAutofit fontScale="85000" lnSpcReduction="2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b="1" dirty="0" smtClean="0">
                <a:cs typeface="0 Lotus" panose="00000400000000000000" pitchFamily="2" charset="-78"/>
              </a:rPr>
              <a:t> مسابقۀ طرح درس نویسی براساس برنامۀ درسی ملی برای درس های زیست شناسی و سلامت و بهداشت</a:t>
            </a:r>
          </a:p>
          <a:p>
            <a:pPr marL="0" indent="0" algn="r" rtl="1">
              <a:buNone/>
            </a:pPr>
            <a:endParaRPr lang="fa-IR" dirty="0" smtClean="0">
              <a:cs typeface="0 Lotus" panose="00000400000000000000" pitchFamily="2" charset="-78"/>
            </a:endParaRP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محور برنامه: </a:t>
            </a:r>
            <a:r>
              <a:rPr lang="fa-IR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اجرای برنامۀ درسی ملی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امتیاز در معیارهای ارزیابی: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3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مهلت، کمیت و کیفیت مورد انتظار: </a:t>
            </a:r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حسب اعلام گروه استان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اهداف</a:t>
            </a:r>
            <a:r>
              <a:rPr lang="fa-IR" dirty="0" smtClean="0">
                <a:solidFill>
                  <a:srgbClr val="00B050"/>
                </a:solidFill>
                <a:cs typeface="B Nazanin" panose="00000400000000000000" pitchFamily="2" charset="-78"/>
              </a:rPr>
              <a:t>: 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آشنایی همکاران جدیدالورود با طرح درس نویسی بر اساس برنامه درسی ملی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جمع آوری طرح درس های برتر در سطح استان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ارتقای مهارت طرح درس نویسی همکاران و استفاده از تجربیات دبیران برتر</a:t>
            </a: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78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sz="2900" b="1" dirty="0" smtClean="0">
                <a:cs typeface="0 Lotus" panose="00000400000000000000" pitchFamily="2" charset="-78"/>
              </a:rPr>
              <a:t> تهیۀ </a:t>
            </a:r>
            <a:r>
              <a:rPr lang="fa-IR" sz="2900" b="1" dirty="0">
                <a:cs typeface="0 Lotus" panose="00000400000000000000" pitchFamily="2" charset="-78"/>
              </a:rPr>
              <a:t>بانک میکروفیلم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محور برنامه: </a:t>
            </a:r>
            <a:r>
              <a:rPr lang="fa-IR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اجرای برنامۀ درسی ملی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امتیاز در معیارهای ارزیابی: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8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مهلت، کمیت و کیفیت مورد انتظار: </a:t>
            </a:r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پایان آذر – 2 مورد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اهداف</a:t>
            </a:r>
            <a:r>
              <a:rPr lang="fa-IR" dirty="0" smtClean="0">
                <a:solidFill>
                  <a:srgbClr val="00B050"/>
                </a:solidFill>
                <a:cs typeface="B Nazanin" panose="00000400000000000000" pitchFamily="2" charset="-78"/>
              </a:rPr>
              <a:t>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solidFill>
                  <a:srgbClr val="00B050"/>
                </a:solidFill>
                <a:cs typeface="B Nazanin" panose="00000400000000000000" pitchFamily="2" charset="-78"/>
              </a:rPr>
              <a:t> </a:t>
            </a:r>
            <a:r>
              <a:rPr lang="fa-IR" dirty="0" smtClean="0">
                <a:cs typeface="B Nazanin" panose="00000400000000000000" pitchFamily="2" charset="-78"/>
              </a:rPr>
              <a:t>استفاده از ظرفیت ها و توانمندی های دبیران سطح استان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غنی سازی بانک محتوای گروه استان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جمع آوری و ارسال نمونه های برتر استان به دبیرخانه کشوری جهت استفاده و بارگذاری در شبکه های مرتبط</a:t>
            </a: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8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sz="2900" dirty="0" smtClean="0">
                <a:cs typeface="0 Lotus" panose="00000400000000000000" pitchFamily="2" charset="-78"/>
              </a:rPr>
              <a:t> </a:t>
            </a:r>
            <a:r>
              <a:rPr lang="fa-IR" sz="2900" b="1" dirty="0" smtClean="0">
                <a:cs typeface="0 Lotus" panose="00000400000000000000" pitchFamily="2" charset="-78"/>
              </a:rPr>
              <a:t>انتخاب </a:t>
            </a:r>
            <a:r>
              <a:rPr lang="fa-IR" sz="2900" b="1" dirty="0">
                <a:cs typeface="0 Lotus" panose="00000400000000000000" pitchFamily="2" charset="-78"/>
              </a:rPr>
              <a:t>موضوعات مختلف کتاب درسی و تشریح و بسط دادن آن به کمک منابع معتبر و به روز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محور برنامه: </a:t>
            </a:r>
            <a:r>
              <a:rPr lang="fa-IR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بهبود جریان یاددهی - یادگیری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امتیاز در معیارهای ارزیابی: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4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مهلت، کمیت و کیفیت مورد انتظار: </a:t>
            </a:r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پایان آذر – 1 مورد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اهداف: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 ارتقای سطح علمی دبیران استان و تسلط هرچه بیشتر آن ها بر مطالب کتب درسی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استفاده از توانمندی های همکاران بویژه در رشته های تخصصی کارشناسی ارشد و دکتری</a:t>
            </a: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7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sz="2900" dirty="0" smtClean="0">
                <a:cs typeface="0 Lotus" panose="00000400000000000000" pitchFamily="2" charset="-78"/>
              </a:rPr>
              <a:t> </a:t>
            </a:r>
            <a:r>
              <a:rPr lang="fa-IR" sz="2900" b="1" dirty="0" smtClean="0">
                <a:cs typeface="0 Lotus" panose="00000400000000000000" pitchFamily="2" charset="-78"/>
              </a:rPr>
              <a:t>تهیه </a:t>
            </a:r>
            <a:r>
              <a:rPr lang="fa-IR" sz="2900" b="1" dirty="0">
                <a:cs typeface="0 Lotus" panose="00000400000000000000" pitchFamily="2" charset="-78"/>
              </a:rPr>
              <a:t>و ارسال مطالب علمی برای وبلاگ گروه استان و فصلنامۀ دبیرخانۀ کشوری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محور برنامه: </a:t>
            </a:r>
            <a:r>
              <a:rPr lang="fa-IR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بهبود جریان یاددهی - یادگیری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امتیاز در معیارهای ارزیابی: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6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مهلت، کمیت و کیفیت مورد انتظار: </a:t>
            </a:r>
            <a:r>
              <a:rPr lang="fa-IR" b="1" dirty="0">
                <a:solidFill>
                  <a:srgbClr val="00B0F0"/>
                </a:solidFill>
                <a:cs typeface="B Nazanin" panose="00000400000000000000" pitchFamily="2" charset="-78"/>
              </a:rPr>
              <a:t>2</a:t>
            </a:r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 مورد در هر نیمۀ سال تحصیلی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اهداف: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 غنی سازی وبلاگ گروه استان و فصلنامۀ  دبیرخانۀ کشوری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استفاده از توانمندی های همکاران و مطرح شدن همکاران توانمند در سطح استان و کشور</a:t>
            </a: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97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r" rtl="1">
              <a:buFont typeface="Wingdings" panose="05000000000000000000" pitchFamily="2" charset="2"/>
              <a:buChar char="q"/>
            </a:pPr>
            <a:r>
              <a:rPr lang="fa-IR" sz="2900" dirty="0">
                <a:cs typeface="0 Lotus" panose="00000400000000000000" pitchFamily="2" charset="-78"/>
              </a:rPr>
              <a:t> </a:t>
            </a:r>
            <a:r>
              <a:rPr lang="fa-IR" sz="2900" b="1" dirty="0">
                <a:cs typeface="0 Lotus" panose="00000400000000000000" pitchFamily="2" charset="-78"/>
              </a:rPr>
              <a:t>آسیب شناسی موضوعات کتاب درسی، کج فهمی ها و طراحی آموزشی متناسب با آن با محوریت آموزش ترکیبی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محور برنامه: </a:t>
            </a:r>
            <a:r>
              <a:rPr lang="fa-IR" b="1" dirty="0" smtClean="0">
                <a:solidFill>
                  <a:srgbClr val="7030A0"/>
                </a:solidFill>
                <a:cs typeface="B Nazanin" panose="00000400000000000000" pitchFamily="2" charset="-78"/>
              </a:rPr>
              <a:t>توجه به حفظ و تقویت جایگاه آموزش های ترکیبی و تلفیقی</a:t>
            </a:r>
          </a:p>
          <a:p>
            <a:pPr marL="0" indent="0" algn="r" rtl="1">
              <a:buNone/>
            </a:pPr>
            <a:r>
              <a:rPr lang="fa-IR" dirty="0" smtClean="0">
                <a:cs typeface="B Nazanin" panose="00000400000000000000" pitchFamily="2" charset="-78"/>
              </a:rPr>
              <a:t>امتیاز در معیارهای ارزیابی: </a:t>
            </a:r>
            <a:r>
              <a:rPr lang="fa-IR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3</a:t>
            </a:r>
          </a:p>
          <a:p>
            <a:pPr marL="0" indent="0" algn="r" rtl="1">
              <a:buNone/>
            </a:pPr>
            <a:r>
              <a:rPr lang="fa-IR" dirty="0">
                <a:cs typeface="B Nazanin" panose="00000400000000000000" pitchFamily="2" charset="-78"/>
              </a:rPr>
              <a:t>مهلت، کمیت و کیفیت مورد انتظار: </a:t>
            </a:r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پایان اسفند – </a:t>
            </a:r>
            <a:r>
              <a:rPr lang="fa-IR" b="1" dirty="0">
                <a:solidFill>
                  <a:srgbClr val="00B0F0"/>
                </a:solidFill>
                <a:cs typeface="B Nazanin" panose="00000400000000000000" pitchFamily="2" charset="-78"/>
              </a:rPr>
              <a:t>1</a:t>
            </a:r>
            <a:r>
              <a:rPr lang="fa-IR" b="1" dirty="0" smtClean="0">
                <a:solidFill>
                  <a:srgbClr val="00B0F0"/>
                </a:solidFill>
                <a:cs typeface="B Nazanin" panose="00000400000000000000" pitchFamily="2" charset="-78"/>
              </a:rPr>
              <a:t> مورد</a:t>
            </a:r>
          </a:p>
          <a:p>
            <a:pPr marL="0" indent="0" algn="r" rtl="1">
              <a:buNone/>
            </a:pPr>
            <a:r>
              <a:rPr lang="fa-IR" b="1" dirty="0" smtClean="0">
                <a:solidFill>
                  <a:srgbClr val="00B050"/>
                </a:solidFill>
                <a:cs typeface="B Nazanin" panose="00000400000000000000" pitchFamily="2" charset="-78"/>
              </a:rPr>
              <a:t>اهداف: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 شناسایی مطالب چالشی و گنگ کتب درسی و ارائه راهکارهای مختلف تدریس</a:t>
            </a:r>
          </a:p>
          <a:p>
            <a:pPr algn="r" rtl="1">
              <a:buFont typeface="Wingdings" panose="05000000000000000000" pitchFamily="2" charset="2"/>
              <a:buChar char="ü"/>
            </a:pPr>
            <a:r>
              <a:rPr lang="fa-IR" dirty="0" smtClean="0">
                <a:cs typeface="B Nazanin" panose="00000400000000000000" pitchFamily="2" charset="-78"/>
              </a:rPr>
              <a:t>جمع آوری طرح های دبیران توانمند در سطح استان و اشتراک گذاری طرح ها در سطح استان</a:t>
            </a: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141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4525963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endParaRPr lang="fa-IR" sz="2900" dirty="0" smtClean="0">
              <a:cs typeface="0 Lotus" panose="00000400000000000000" pitchFamily="2" charset="-78"/>
            </a:endParaRPr>
          </a:p>
          <a:p>
            <a:pPr marL="0" indent="0" algn="r" rtl="1">
              <a:buNone/>
            </a:pPr>
            <a:endParaRPr lang="fa-IR" sz="2900" dirty="0">
              <a:cs typeface="0 Lotus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4400" b="1" dirty="0" smtClean="0">
                <a:solidFill>
                  <a:schemeClr val="accent2">
                    <a:lumMod val="75000"/>
                  </a:schemeClr>
                </a:solidFill>
                <a:cs typeface="B Kamran" panose="00000400000000000000" pitchFamily="2" charset="-78"/>
              </a:rPr>
              <a:t> از توجه شما سپاسگزارم</a:t>
            </a:r>
          </a:p>
          <a:p>
            <a:pPr marL="0" indent="0" algn="ctr" rtl="1">
              <a:buNone/>
            </a:pPr>
            <a:endParaRPr lang="fa-IR" sz="2900" dirty="0" smtClean="0">
              <a:cs typeface="0 Lotus" panose="00000400000000000000" pitchFamily="2" charset="-78"/>
            </a:endParaRPr>
          </a:p>
          <a:p>
            <a:pPr marL="0" indent="0" algn="ctr" rtl="1">
              <a:buNone/>
            </a:pPr>
            <a:r>
              <a:rPr lang="fa-IR" sz="2900" dirty="0" smtClean="0">
                <a:cs typeface="0 Lotus" panose="00000400000000000000" pitchFamily="2" charset="-78"/>
              </a:rPr>
              <a:t>گروه زیست شناسی استان همواره  نیازمند و پذیرای پیشنهادها و نقدهای سازندۀ شما خواهد بود.</a:t>
            </a:r>
            <a:endParaRPr lang="fa-IR" dirty="0"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67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556</Words>
  <Application>Microsoft Office PowerPoint</Application>
  <PresentationFormat>On-screen Show (4:3)</PresentationFormat>
  <Paragraphs>64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Trek</vt:lpstr>
      <vt:lpstr>PowerPoint Presentation</vt:lpstr>
      <vt:lpstr>فهرست مطالب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10</dc:creator>
  <cp:lastModifiedBy>10</cp:lastModifiedBy>
  <cp:revision>28</cp:revision>
  <dcterms:created xsi:type="dcterms:W3CDTF">2006-08-16T00:00:00Z</dcterms:created>
  <dcterms:modified xsi:type="dcterms:W3CDTF">2023-10-13T14:50:55Z</dcterms:modified>
</cp:coreProperties>
</file>